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is a Small Council design specimen. The question, advisors, and outcomes in the example are fictional. AI perspectives require human 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These are illustrative AI advisor roles, not fixed system personas. Their expertise labels do not establish that their claims are correct.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Agreement is not proof of factual correctness. A generated summary must not be mistaken for explicit participant agreement.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describes a review pattern rather than an automated sequence guaranteed by the application. The user examines the evidence and chooses the next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Do not promise perfect recall or treat inferred notes as confirmed facts. Use the actual memory controls available in the app.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is an example next step, not an approved action or a real customer result.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rgbClr val="3155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" y="1234440"/>
            <a:ext cx="7498079" cy="1554480"/>
          </a:xfrm>
        </p:spPr>
        <p:txBody>
          <a:bodyPr anchor="b"/>
          <a:lstStyle>
            <a:lvl1pPr marL="0" indent="0" algn="l">
              <a:buNone/>
              <a:defRPr sz="3200" b="1">
                <a:solidFill>
                  <a:srgbClr val="F5F7FA"/>
                </a:solidFill>
                <a:latin typeface="DejaVu Sans"/>
              </a:defRPr>
            </a:lvl1pPr>
          </a:lstStyle>
          <a:p>
            <a:r>
              <a:rPr lang="en-US" sz="320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" y="2926080"/>
            <a:ext cx="7498079" cy="822960"/>
          </a:xfrm>
        </p:spPr>
        <p:txBody>
          <a:bodyPr/>
          <a:lstStyle>
            <a:lvl1pPr marL="0" indent="0" algn="l">
              <a:buNone/>
              <a:defRPr sz="1600" b="0">
                <a:solidFill>
                  <a:srgbClr val="EAF0FF"/>
                </a:solidFill>
                <a:latin typeface="+mn-lt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4736592"/>
            <a:ext cx="3200400" cy="237744"/>
          </a:xfrm>
        </p:spPr>
        <p:txBody>
          <a:bodyPr anchor="ctr"/>
          <a:lstStyle>
            <a:lvl1pPr marL="0" indent="0" algn="l">
              <a:buNone/>
              <a:defRPr sz="900" b="0">
                <a:solidFill>
                  <a:srgbClr val="EAF0FF"/>
                </a:solidFill>
                <a:latin typeface="DejaVu Sans Mono"/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506" name="Small Council logo" descr="Small Council symbol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0080" y="457200"/>
            <a:ext cx="365760" cy="365760"/>
          </a:xfrm>
          <a:prstGeom prst="rect">
            <a:avLst/>
          </a:prstGeom>
        </p:spPr>
      </p:pic>
      <p:sp>
        <p:nvSpPr>
          <p:cNvPr id="509" name="Slide number"/>
          <p:cNvSpPr txBox="1"/>
          <p:nvPr userDrawn="1"/>
        </p:nvSpPr>
        <p:spPr>
          <a:xfrm>
            <a:off x="8138160" y="4736592"/>
            <a:ext cx="4572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fld id="{B6F15528-21DE-4FAA-801E-634DDDAF4B2B}" type="slidenum">
              <a:rPr lang="en-US" sz="900" dirty="0">
                <a:solidFill>
                  <a:srgbClr val="EAF0FF"/>
                </a:solidFill>
                <a:latin typeface="DejaVu Sans Mono"/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solidFill>
          <a:srgbClr val="1722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1920240"/>
            <a:ext cx="7498079" cy="1097280"/>
          </a:xfrm>
        </p:spPr>
        <p:txBody>
          <a:bodyPr anchor="b"/>
          <a:lstStyle>
            <a:lvl1pPr marL="0" indent="0" algn="l">
              <a:buNone/>
              <a:defRPr sz="3200" b="1">
                <a:solidFill>
                  <a:srgbClr val="F5F7FA"/>
                </a:solidFill>
                <a:latin typeface="DejaVu Sans"/>
              </a:defRPr>
            </a:lvl1pPr>
          </a:lstStyle>
          <a:p>
            <a:r>
              <a:rPr lang="en-US" sz="320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3108960"/>
            <a:ext cx="7498079" cy="731520"/>
          </a:xfrm>
        </p:spPr>
        <p:txBody>
          <a:bodyPr anchor="b"/>
          <a:lstStyle>
            <a:lvl1pPr marL="0" indent="0" algn="l">
              <a:buNone/>
              <a:defRPr sz="1600" b="0">
                <a:solidFill>
                  <a:srgbClr val="EAF0FF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510" name="Small Council logo" descr="Small Council symbol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0080" y="457200"/>
            <a:ext cx="365760" cy="365760"/>
          </a:xfrm>
          <a:prstGeom prst="rect">
            <a:avLst/>
          </a:prstGeom>
        </p:spPr>
      </p:pic>
      <p:sp>
        <p:nvSpPr>
          <p:cNvPr id="512" name="Footer text"/>
          <p:cNvSpPr txBox="1"/>
          <p:nvPr userDrawn="1"/>
        </p:nvSpPr>
        <p:spPr>
          <a:xfrm>
            <a:off x="640080" y="4736592"/>
            <a:ext cx="36576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900" b="0" dirty="0">
                <a:solidFill>
                  <a:srgbClr val="EAF0FF"/>
                </a:solidFill>
                <a:latin typeface="+mn-lt"/>
              </a:rPr>
              <a:t>Small Council</a:t>
            </a:r>
          </a:p>
        </p:txBody>
      </p:sp>
      <p:sp>
        <p:nvSpPr>
          <p:cNvPr id="513" name="Slide number"/>
          <p:cNvSpPr txBox="1"/>
          <p:nvPr userDrawn="1"/>
        </p:nvSpPr>
        <p:spPr>
          <a:xfrm>
            <a:off x="8138160" y="4736592"/>
            <a:ext cx="4572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fld id="{B6F15528-21DE-4FAA-801E-634DDDAF4B2B}" type="slidenum">
              <a:rPr lang="en-US" sz="900" dirty="0">
                <a:solidFill>
                  <a:srgbClr val="EAF0FF"/>
                </a:solidFill>
                <a:latin typeface="DejaVu Sans Mono"/>
              </a:rPr>
              <a:t>‹#›</a:t>
            </a:fld>
          </a:p>
        </p:txBody>
      </p:sp>
      <p:sp>
        <p:nvSpPr>
          <p:cNvPr id="517" name="Lime accent"/>
          <p:cNvSpPr/>
          <p:nvPr userDrawn="1"/>
        </p:nvSpPr>
        <p:spPr>
          <a:xfrm>
            <a:off x="640080" y="1508760"/>
            <a:ext cx="329184" cy="329184"/>
          </a:xfrm>
          <a:prstGeom prst="rect">
            <a:avLst/>
          </a:prstGeom>
          <a:solidFill>
            <a:srgbClr val="D5F27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</p:spPr>
        <p:txBody>
          <a:bodyPr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1371600"/>
            <a:ext cx="3931920" cy="310896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71600"/>
            <a:ext cx="3931920" cy="310896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</p:spPr>
        <p:txBody>
          <a:bodyPr/>
          <a:lstStyle>
            <a:lvl1pPr>
              <a:defRPr sz="2600"/>
            </a:lvl1pPr>
          </a:lstStyle>
          <a:p>
            <a:r>
              <a:rPr lang="en-US" sz="260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325880"/>
            <a:ext cx="3931920" cy="411480"/>
          </a:xfrm>
        </p:spPr>
        <p:txBody>
          <a:bodyPr anchor="b"/>
          <a:lstStyle>
            <a:lvl1pPr marL="0" indent="0" algn="l">
              <a:buNone/>
              <a:defRPr sz="2000" b="1">
                <a:solidFill>
                  <a:srgbClr val="3155D9"/>
                </a:solidFill>
                <a:latin typeface="DejaVu Sans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1783080"/>
            <a:ext cx="3931920" cy="269748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25880"/>
            <a:ext cx="3931920" cy="411480"/>
          </a:xfrm>
        </p:spPr>
        <p:txBody>
          <a:bodyPr anchor="b"/>
          <a:lstStyle>
            <a:lvl1pPr marL="0" indent="0" algn="l">
              <a:buNone/>
              <a:defRPr sz="2000" b="1">
                <a:solidFill>
                  <a:srgbClr val="3155D9"/>
                </a:solidFill>
                <a:latin typeface="DejaVu Sans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783080"/>
            <a:ext cx="3931920" cy="269748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11480"/>
            <a:ext cx="3017520" cy="1097280"/>
          </a:xfrm>
        </p:spPr>
        <p:txBody>
          <a:bodyPr anchor="b"/>
          <a:lstStyle>
            <a:lvl1pPr marL="0" indent="0" algn="l">
              <a:buNone/>
              <a:defRPr sz="2600" b="1">
                <a:solidFill>
                  <a:srgbClr val="3155D9"/>
                </a:solidFill>
                <a:latin typeface="DejaVu Sans"/>
              </a:defRPr>
            </a:lvl1pPr>
          </a:lstStyle>
          <a:p>
            <a:r>
              <a:rPr lang="en-US" sz="260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0480" y="457200"/>
            <a:ext cx="4754880" cy="402336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645920"/>
            <a:ext cx="3017520" cy="2834640"/>
          </a:xfrm>
        </p:spPr>
        <p:txBody>
          <a:bodyPr/>
          <a:lstStyle>
            <a:lvl1pPr marL="0" indent="0" algn="l">
              <a:buNone/>
              <a:defRPr sz="2000" b="0">
                <a:solidFill>
                  <a:srgbClr val="52616B"/>
                </a:solidFill>
                <a:latin typeface="DejaVu Sans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11480"/>
            <a:ext cx="3017520" cy="1097280"/>
          </a:xfrm>
        </p:spPr>
        <p:txBody>
          <a:bodyPr anchor="b"/>
          <a:lstStyle>
            <a:lvl1pPr marL="0" indent="0" algn="l">
              <a:buNone/>
              <a:defRPr sz="2600" b="1">
                <a:solidFill>
                  <a:srgbClr val="3155D9"/>
                </a:solidFill>
                <a:latin typeface="DejaVu Sans"/>
              </a:defRPr>
            </a:lvl1pPr>
          </a:lstStyle>
          <a:p>
            <a:r>
              <a:rPr lang="en-US" sz="260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40480" y="457200"/>
            <a:ext cx="4754880" cy="4023360"/>
          </a:xfrm>
        </p:spPr>
        <p:txBody>
          <a:bodyPr/>
          <a:lstStyle>
            <a:lvl1pPr marL="0" indent="0">
              <a:buNone/>
              <a:defRPr sz="2000"/>
            </a:lvl1pPr>
            <a:lvl2pPr marL="342900" indent="0">
              <a:buNone/>
              <a:defRPr sz="2000"/>
            </a:lvl2pPr>
            <a:lvl3pPr marL="685800" indent="0">
              <a:buNone/>
              <a:defRPr sz="2000"/>
            </a:lvl3pPr>
            <a:lvl4pPr marL="1028700" indent="0">
              <a:buNone/>
              <a:defRPr sz="2000"/>
            </a:lvl4pPr>
            <a:lvl5pPr marL="1371600" indent="0">
              <a:buNone/>
              <a:defRPr sz="2000"/>
            </a:lvl5pPr>
            <a:lvl6pPr marL="1714500" indent="0">
              <a:buNone/>
              <a:defRPr sz="2000"/>
            </a:lvl6pPr>
            <a:lvl7pPr marL="2057400" indent="0">
              <a:buNone/>
              <a:defRPr sz="2000"/>
            </a:lvl7pPr>
            <a:lvl8pPr marL="2400300" indent="0">
              <a:buNone/>
              <a:defRPr sz="2000"/>
            </a:lvl8pPr>
            <a:lvl9pPr marL="2743200" indent="0">
              <a:buNone/>
              <a:defRPr sz="2000"/>
            </a:lvl9pPr>
          </a:lstStyle>
          <a:p>
            <a:endParaRPr lang="en-US" sz="20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645920"/>
            <a:ext cx="3017520" cy="2834640"/>
          </a:xfrm>
        </p:spPr>
        <p:txBody>
          <a:bodyPr/>
          <a:lstStyle>
            <a:lvl1pPr marL="0" indent="0" algn="l">
              <a:buNone/>
              <a:defRPr sz="2000" b="0">
                <a:solidFill>
                  <a:srgbClr val="52616B"/>
                </a:solidFill>
                <a:latin typeface="DejaVu Sans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arget="../slideLayouts/slideLayout1.xml" Type="http://schemas.openxmlformats.org/officeDocument/2006/relationships/slideLayout" /><Relationship Id="rId2" Target="../slideLayouts/slideLayout2.xml" Type="http://schemas.openxmlformats.org/officeDocument/2006/relationships/slideLayout" /><Relationship Id="rId3" Target="../slideLayouts/slideLayout3.xml" Type="http://schemas.openxmlformats.org/officeDocument/2006/relationships/slideLayout" /><Relationship Id="rId4" Target="../slideLayouts/slideLayout4.xml" Type="http://schemas.openxmlformats.org/officeDocument/2006/relationships/slideLayout" /><Relationship Id="rId5" Target="../slideLayouts/slideLayout5.xml" Type="http://schemas.openxmlformats.org/officeDocument/2006/relationships/slideLayout" /><Relationship Id="rId6" Target="../slideLayouts/slideLayout6.xml" Type="http://schemas.openxmlformats.org/officeDocument/2006/relationships/slideLayout" /><Relationship Id="rId7" Target="../slideLayouts/slideLayout7.xml" Type="http://schemas.openxmlformats.org/officeDocument/2006/relationships/slideLayout" /><Relationship Id="rId8" Target="../slideLayouts/slideLayout8.xml" Type="http://schemas.openxmlformats.org/officeDocument/2006/relationships/slideLayout" /><Relationship Id="rId9" Target="../slideLayouts/slideLayout9.xml" Type="http://schemas.openxmlformats.org/officeDocument/2006/relationships/slideLayout" /><Relationship Id="rId10" Target="../slideLayouts/slideLayout10.xml" Type="http://schemas.openxmlformats.org/officeDocument/2006/relationships/slideLayout" /><Relationship Id="rId11" Target="../slideLayouts/slideLayout11.xml" Type="http://schemas.openxmlformats.org/officeDocument/2006/relationships/slideLayout" /><Relationship Id="rId12" Target="../theme/theme1.xml" Type="http://schemas.openxmlformats.org/officeDocument/2006/relationships/theme" /><Relationship Id="rId13" Target="../media/image1.png" Type="http://schemas.openxmlformats.org/officeDocument/2006/relationships/image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548640" y="1371600"/>
            <a:ext cx="8046720" cy="3108960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descr="Small Council symbol" id="501" name="Small Council logo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229600" y="384048"/>
            <a:ext cx="329184" cy="329184"/>
          </a:xfrm>
          <a:prstGeom prst="rect">
            <a:avLst/>
          </a:prstGeom>
        </p:spPr>
      </p:pic>
      <p:sp>
        <p:nvSpPr>
          <p:cNvPr id="502" name="Footer rule"/>
          <p:cNvSpPr/>
          <p:nvPr userDrawn="1"/>
        </p:nvSpPr>
        <p:spPr>
          <a:xfrm>
            <a:off x="548640" y="4663440"/>
            <a:ext cx="804672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3" name="Footer text"/>
          <p:cNvSpPr txBox="1"/>
          <p:nvPr userDrawn="1"/>
        </p:nvSpPr>
        <p:spPr>
          <a:xfrm>
            <a:off x="548640" y="4736592"/>
            <a:ext cx="3657600" cy="237744"/>
          </a:xfrm>
          <a:prstGeom prst="rect">
            <a:avLst/>
          </a:prstGeom>
          <a:noFill/>
        </p:spPr>
        <p:txBody>
          <a:bodyPr anchor="ctr" bIns="0" lIns="0" rIns="0" tIns="0" wrap="square">
            <a:noAutofit/>
          </a:bodyPr>
          <a:lstStyle/>
          <a:p>
            <a:pPr algn="l"/>
            <a:r>
              <a:rPr b="0" dirty="0" lang="en-US" sz="900">
                <a:solidFill>
                  <a:srgbClr val="52616B"/>
                </a:solidFill>
                <a:latin typeface="+mn-lt"/>
              </a:rPr>
              <a:t>Small Council</a:t>
            </a:r>
          </a:p>
        </p:txBody>
      </p:sp>
      <p:sp>
        <p:nvSpPr>
          <p:cNvPr id="505" name="Slide number"/>
          <p:cNvSpPr txBox="1"/>
          <p:nvPr userDrawn="1"/>
        </p:nvSpPr>
        <p:spPr>
          <a:xfrm>
            <a:off x="8138160" y="4736592"/>
            <a:ext cx="457200" cy="237744"/>
          </a:xfrm>
          <a:prstGeom prst="rect">
            <a:avLst/>
          </a:prstGeom>
          <a:noFill/>
        </p:spPr>
        <p:txBody>
          <a:bodyPr anchor="ctr" bIns="0" lIns="0" rIns="0" tIns="0" wrap="square">
            <a:noAutofit/>
          </a:bodyPr>
          <a:lstStyle/>
          <a:p>
            <a:pPr algn="r"/>
            <a:fld id="{B6F15528-21DE-4FAA-801E-634DDDAF4B2B}" type="slidenum">
              <a:rPr dirty="0" lang="en-US" sz="900">
                <a:solidFill>
                  <a:srgbClr val="52616B"/>
                </a:solidFill>
                <a:latin typeface="DejaVu Sans Mono"/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5000"/>
        </a:lnSpc>
        <a:spcBef>
          <a:spcPct val="0"/>
        </a:spcBef>
        <a:buNone/>
        <a:defRPr b="1" kern="1200" spc="-20" sz="2600">
          <a:solidFill>
            <a:srgbClr val="3155D9"/>
          </a:solidFill>
          <a:latin typeface="DejaVu Sans"/>
          <a:ea typeface="+mj-ea"/>
          <a:cs typeface="+mj-cs"/>
        </a:defRPr>
      </a:lvl1pPr>
    </p:titleStyle>
    <p:bodyStyle>
      <a:lvl1pPr algn="l" defTabSz="914400" eaLnBrk="1" hangingPunct="1" indent="-285750" latinLnBrk="0" marL="285750" rtl="0">
        <a:lnSpc>
          <a:spcPct val="105000"/>
        </a:lnSpc>
        <a:spcBef>
          <a:spcPts val="400"/>
        </a:spcBef>
        <a:buClr>
          <a:srgbClr val="3155D9"/>
        </a:buClr>
        <a:buFont typeface="Arial"/>
        <a:buChar char="•"/>
        <a:defRPr kern="1200" sz="2000">
          <a:solidFill>
            <a:srgbClr val="172229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571500" rtl="0">
        <a:lnSpc>
          <a:spcPct val="105000"/>
        </a:lnSpc>
        <a:spcBef>
          <a:spcPts val="400"/>
        </a:spcBef>
        <a:buClr>
          <a:srgbClr val="3155D9"/>
        </a:buClr>
        <a:buFont typeface="Arial"/>
        <a:buChar char="•"/>
        <a:defRPr kern="1200" sz="2000">
          <a:solidFill>
            <a:srgbClr val="172229"/>
          </a:solidFill>
          <a:latin typeface="+mn-lt"/>
          <a:ea typeface="+mn-ea"/>
          <a:cs typeface="+mn-cs"/>
        </a:defRPr>
      </a:lvl2pPr>
      <a:lvl3pPr algn="l" defTabSz="914400" eaLnBrk="1" hangingPunct="1" indent="-285750" latinLnBrk="0" marL="857250" rtl="0">
        <a:lnSpc>
          <a:spcPct val="105000"/>
        </a:lnSpc>
        <a:spcBef>
          <a:spcPts val="400"/>
        </a:spcBef>
        <a:buClr>
          <a:srgbClr val="3155D9"/>
        </a:buClr>
        <a:buFont typeface="Arial"/>
        <a:buChar char="•"/>
        <a:defRPr kern="1200" sz="2000">
          <a:solidFill>
            <a:srgbClr val="172229"/>
          </a:solidFill>
          <a:latin typeface="+mn-lt"/>
          <a:ea typeface="+mn-ea"/>
          <a:cs typeface="+mn-cs"/>
        </a:defRPr>
      </a:lvl3pPr>
      <a:lvl4pPr algn="l" defTabSz="914400" eaLnBrk="1" hangingPunct="1" indent="-285750" latinLnBrk="0" marL="1143000" rtl="0">
        <a:lnSpc>
          <a:spcPct val="105000"/>
        </a:lnSpc>
        <a:spcBef>
          <a:spcPts val="400"/>
        </a:spcBef>
        <a:buClr>
          <a:srgbClr val="3155D9"/>
        </a:buClr>
        <a:buFont typeface="Arial"/>
        <a:buChar char="•"/>
        <a:defRPr kern="1200" sz="2000">
          <a:solidFill>
            <a:srgbClr val="172229"/>
          </a:solidFill>
          <a:latin typeface="+mn-lt"/>
          <a:ea typeface="+mn-ea"/>
          <a:cs typeface="+mn-cs"/>
        </a:defRPr>
      </a:lvl4pPr>
      <a:lvl5pPr algn="l" defTabSz="914400" eaLnBrk="1" hangingPunct="1" indent="-285750" latinLnBrk="0" marL="1428750" rtl="0">
        <a:lnSpc>
          <a:spcPct val="105000"/>
        </a:lnSpc>
        <a:spcBef>
          <a:spcPts val="400"/>
        </a:spcBef>
        <a:buClr>
          <a:srgbClr val="3155D9"/>
        </a:buClr>
        <a:buFont typeface="Arial"/>
        <a:buChar char="•"/>
        <a:defRPr kern="1200" sz="2000">
          <a:solidFill>
            <a:srgbClr val="172229"/>
          </a:solidFill>
          <a:latin typeface="+mn-lt"/>
          <a:ea typeface="+mn-ea"/>
          <a:cs typeface="+mn-cs"/>
        </a:defRPr>
      </a:lvl5pPr>
    </p:bodyStyle>
    <p:otherStyle>
      <a:defPPr>
        <a:defRPr lang="en-US"/>
      </a:def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" y="1234440"/>
            <a:ext cx="7498079" cy="1554480"/>
          </a:xfrm>
        </p:spPr>
        <p:txBody>
          <a:bodyPr/>
          <a:lstStyle/>
          <a:p>
            <a:pPr lvl="0" indent="0" marL="0">
              <a:buNone/>
            </a:pPr>
            <a:r>
              <a:rPr/>
              <a:t>Many minds. Clearer thinking.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640080" y="2926080"/>
            <a:ext cx="7498079" cy="822960"/>
          </a:xfrm>
        </p:spPr>
        <p:txBody>
          <a:bodyPr/>
          <a:lstStyle/>
          <a:p>
            <a:pPr lvl="0" indent="0" marL="0">
              <a:buNone/>
            </a:pPr>
            <a:r>
              <a:rPr/>
              <a:t>Give every perspective a seat.</a:t>
            </a:r>
            <a:br/>
            <a:br/>
            <a:r>
              <a:rPr/>
              <a:t>Small Council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>
          <a:xfrm>
            <a:off x="640080" y="4736592"/>
            <a:ext cx="3200400" cy="237744"/>
          </a:xfrm>
        </p:spPr>
        <p:txBody>
          <a:bodyPr/>
          <a:lstStyle/>
          <a:p>
            <a:pPr lvl="0" indent="0" marL="0">
              <a:buNone/>
            </a:pPr>
            <a:r>
              <a:rPr/>
              <a:t>6 November 2026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Start with the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Name the decision you want to make.</a:t>
            </a:r>
          </a:p>
          <a:p>
            <a:pPr lvl="0"/>
            <a:r>
              <a:rPr/>
              <a:t>Bring the context that matters.</a:t>
            </a:r>
          </a:p>
          <a:p>
            <a:pPr lvl="0"/>
            <a:r>
              <a:rPr/>
              <a:t>Invite different AI perspectives.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1920240"/>
            <a:ext cx="7498079" cy="1097280"/>
          </a:xfrm>
        </p:spPr>
        <p:txBody>
          <a:bodyPr/>
          <a:lstStyle/>
          <a:p>
            <a:pPr lvl="0" indent="0" marL="0">
              <a:buNone/>
            </a:pPr>
            <a:r>
              <a:rPr/>
              <a:t>Compare before deciding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</p:spPr>
        <p:txBody>
          <a:bodyPr/>
          <a:lstStyle/>
          <a:p>
            <a:pPr lvl="0" indent="0" marL="0">
              <a:buNone/>
            </a:pPr>
            <a:r>
              <a:rPr/>
              <a:t>Different views reveal different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Strategist</a:t>
            </a:r>
          </a:p>
          <a:p>
            <a:pPr lvl="0"/>
            <a:r>
              <a:rPr/>
              <a:t>Define the intended outcome.</a:t>
            </a:r>
          </a:p>
          <a:p>
            <a:pPr lvl="0"/>
            <a:r>
              <a:rPr/>
              <a:t>Keep the constraints visible.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Critic</a:t>
            </a:r>
          </a:p>
          <a:p>
            <a:pPr lvl="0"/>
            <a:r>
              <a:rPr/>
              <a:t>Examine the assumptions.</a:t>
            </a:r>
          </a:p>
          <a:p>
            <a:pPr lvl="0"/>
            <a:r>
              <a:rPr/>
              <a:t>Ask what could change the plan.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Choose how to work together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546100" y="1371600"/>
          <a:ext cx="8039100" cy="309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3200"/>
                <a:gridCol w="4013200"/>
              </a:tblGrid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Mode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Purpose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Open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Invite particular advisors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Brainstorming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Explore possibilities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Consensus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Work toward agreement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Keep the person in control</a:t>
            </a:r>
          </a:p>
        </p:txBody>
      </p:sp>
      <p:pic>
        <p:nvPicPr>
          <p:cNvPr descr="sc-workflow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6100" y="1460500"/>
            <a:ext cx="8039100" cy="2413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>
            <p:ph idx="1"/>
          </p:nvPr>
        </p:nvSpPr>
        <p:spPr>
          <a:xfrm>
            <a:off x="546100" y="3962400"/>
            <a:ext cx="80391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An illustrative question-to-decision workflow.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Preserve useful disagreement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Make unresolved concerns visible.</a:t>
            </a:r>
          </a:p>
          <a:p>
            <a:pPr lvl="0"/>
            <a:r>
              <a:rPr/>
              <a:t>Separate facts from assumptions.</a:t>
            </a:r>
          </a:p>
          <a:p>
            <a:pPr lvl="0"/>
            <a:r>
              <a:rPr/>
              <a:t>Review the recommendation yourself.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Keep context reviewable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Organize related conversations in spaces.</a:t>
            </a:r>
          </a:p>
          <a:p>
            <a:pPr lvl="0"/>
            <a:r>
              <a:rPr/>
              <a:t>Review the memories you keep.</a:t>
            </a:r>
          </a:p>
          <a:p>
            <a:pPr lvl="0"/>
            <a:r>
              <a:rPr/>
              <a:t>Correct context when circumstances change.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Decide what to learn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For this fictional workshop question, ask prospective participants about their needs before choosing the pilot format.</a:t>
            </a:r>
          </a:p>
        </p:txBody>
      </p:sp>
    </p:spTree>
  </p:cSld>
</p:sld>
</file>

<file path=ppt/theme/theme1.xml><?xml version="1.0" encoding="utf-8"?>
<a:theme xmlns:a="http://schemas.openxmlformats.org/drawingml/2006/main" name="Small Council">
  <a:themeElements>
    <a:clrScheme name="Small Council Cobalt">
      <a:dk1>
        <a:srgbClr val="172229"/>
      </a:dk1>
      <a:lt1>
        <a:srgbClr val="FFFFFF"/>
      </a:lt1>
      <a:dk2>
        <a:srgbClr val="3155D9"/>
      </a:dk2>
      <a:lt2>
        <a:srgbClr val="F5F7FA"/>
      </a:lt2>
      <a:accent1>
        <a:srgbClr val="3155D9"/>
      </a:accent1>
      <a:accent2>
        <a:srgbClr val="3155D9"/>
      </a:accent2>
      <a:accent3>
        <a:srgbClr val="EAF0FF"/>
      </a:accent3>
      <a:accent4>
        <a:srgbClr val="172229"/>
      </a:accent4>
      <a:accent5>
        <a:srgbClr val="3155D9"/>
      </a:accent5>
      <a:accent6>
        <a:srgbClr val="D5F27D"/>
      </a:accent6>
      <a:hlink>
        <a:srgbClr val="3155D9"/>
      </a:hlink>
      <a:folHlink>
        <a:srgbClr val="52616B"/>
      </a:folHlink>
    </a:clrScheme>
    <a:fontScheme name="Small Council">
      <a:majorFont>
        <a:latin typeface="DejaVu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jaVu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mall Council Cobalt">
      <a:dk1>
        <a:srgbClr val="172229"/>
      </a:dk1>
      <a:lt1>
        <a:srgbClr val="FFFFFF"/>
      </a:lt1>
      <a:dk2>
        <a:srgbClr val="3155D9"/>
      </a:dk2>
      <a:lt2>
        <a:srgbClr val="F5F7FA"/>
      </a:lt2>
      <a:accent1>
        <a:srgbClr val="3155D9"/>
      </a:accent1>
      <a:accent2>
        <a:srgbClr val="3155D9"/>
      </a:accent2>
      <a:accent3>
        <a:srgbClr val="EAF0FF"/>
      </a:accent3>
      <a:accent4>
        <a:srgbClr val="172229"/>
      </a:accent4>
      <a:accent5>
        <a:srgbClr val="3155D9"/>
      </a:accent5>
      <a:accent6>
        <a:srgbClr val="D5F27D"/>
      </a:accent6>
      <a:hlink>
        <a:srgbClr val="3155D9"/>
      </a:hlink>
      <a:folHlink>
        <a:srgbClr val="52616B"/>
      </a:folHlink>
    </a:clrScheme>
    <a:fontScheme name="Small Council">
      <a:majorFont>
        <a:latin typeface="DejaVu Sans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jaVu Sans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Many minds. Clearer thinking.</dc:title>
  <dc:creator>Small Council</dc:creator>
  <cp:keywords/>
  <dcterms:created xsi:type="dcterms:W3CDTF">2026-11-06T20:46:02Z</dcterms:created>
  <dcterms:modified xsi:type="dcterms:W3CDTF">2026-11-06T20:46:02Z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6 November 2026</vt:lpwstr>
  </property>
  <property fmtid="{D5CDD505-2E9C-101B-9397-08002B2CF9AE}" pid="3" name="subtitle">
    <vt:lpwstr>Give every perspective a seat.</vt:lpwstr>
  </property>
</Properties>
</file>